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02.101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77,'262'13,"12"-1,-157-10,104-6,-162-8,-49 9,0 0,0 1,0 1,1-1,16 1,-201 1,8 0,149-2,0-1,0-1,1 0,-1-1,-26-13,21 8,0 2,-27-6,27 10,0 2,0 1,-38 2,26 0,13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0.368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0.819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1.172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1.510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32 16,'0'5,"4"0,1 4,-3-3,-8-8,-6-6,-1-7,2-1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1.887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2.260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4.411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4.766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6.861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07.216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03.590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3193,'59'-3,"105"-19,-67 6,354-33,-322 36,179-13,310-43,-198 8,-386 56,0-1,-1-1,0-2,-1-2,35-15,-46 15,0 0,0-1,22-17,-40 26,0-1,0 1,0-1,0 1,0-1,-1 0,0 0,0 0,0 0,0 0,-1 0,0-1,0 1,0-1,0 1,0-1,-1 1,0-8,0 6,-1 0,1 0,-1 0,0 0,-1 0,1 0,-1 0,-1 1,1-1,-1 1,1-1,-2 1,-4-7,-67-67,45 49,1 0,-44-64,-41-89,-137-301,108 149,-158-560,274 799,3 18,-24-157,45 140,1 93,-3 8,-3 8,-2 10,0 1,-6 30,-8 22,-79 154,46-121,55-107,1 0,0 0,-1 0,0 0,0 0,0 0,0-1,-4 5,-5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16.845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17.386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1.748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2.117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2.472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  <inkml:trace contextRef="#ctx0" brushRef="#br0" timeOffset="1">1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2.838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3.177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50:25.879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4.711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5.848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7.727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0,'11'21,"1"0,22 31,-10-18,99 134,150 175,373 366,-581-645,3-3,127 90,-177-140,1-1,0-1,1 0,-1-2,1 0,38 7,-40-12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8.159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8.527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8.864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3:49:49.220"/>
    </inkml:context>
    <inkml:brush xml:id="br0">
      <inkml:brushProperty name="width" value="0.3" units="cm"/>
      <inkml:brushProperty name="height" value="0.6" units="cm"/>
      <inkml:brushProperty name="color" value="#FFFFF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04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46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004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970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69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274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85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1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94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0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0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5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61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67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6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BA93D4-FFBE-4CC6-8E91-C6725225C6B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C53CDD-1572-484B-AC6D-E5FAA768F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9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26" Type="http://schemas.openxmlformats.org/officeDocument/2006/relationships/customXml" Target="../ink/ink24.xml"/><Relationship Id="rId3" Type="http://schemas.openxmlformats.org/officeDocument/2006/relationships/image" Target="../media/image20.png"/><Relationship Id="rId21" Type="http://schemas.openxmlformats.org/officeDocument/2006/relationships/customXml" Target="../ink/ink19.xml"/><Relationship Id="rId7" Type="http://schemas.openxmlformats.org/officeDocument/2006/relationships/customXml" Target="../ink/ink6.xml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5" Type="http://schemas.openxmlformats.org/officeDocument/2006/relationships/customXml" Target="../ink/ink23.xml"/><Relationship Id="rId2" Type="http://schemas.openxmlformats.org/officeDocument/2006/relationships/customXml" Target="../ink/ink3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10.xml"/><Relationship Id="rId24" Type="http://schemas.openxmlformats.org/officeDocument/2006/relationships/customXml" Target="../ink/ink22.xml"/><Relationship Id="rId5" Type="http://schemas.openxmlformats.org/officeDocument/2006/relationships/customXml" Target="../ink/ink5.xml"/><Relationship Id="rId15" Type="http://schemas.openxmlformats.org/officeDocument/2006/relationships/image" Target="../media/image22.png"/><Relationship Id="rId23" Type="http://schemas.openxmlformats.org/officeDocument/2006/relationships/customXml" Target="../ink/ink21.xml"/><Relationship Id="rId28" Type="http://schemas.openxmlformats.org/officeDocument/2006/relationships/customXml" Target="../ink/ink25.xml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4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Relationship Id="rId22" Type="http://schemas.openxmlformats.org/officeDocument/2006/relationships/customXml" Target="../ink/ink20.xml"/><Relationship Id="rId27" Type="http://schemas.openxmlformats.org/officeDocument/2006/relationships/image" Target="../media/image23.png"/><Relationship Id="rId30" Type="http://schemas.openxmlformats.org/officeDocument/2006/relationships/customXml" Target="../ink/ink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592A-0ED7-E5AC-ED1D-39451FFAC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Mini-Project: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BA1C-6C41-439D-2A49-00E9BC4B9F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200" b="1" i="1" dirty="0"/>
              <a:t>Creating a User Interface for IoT System</a:t>
            </a:r>
          </a:p>
        </p:txBody>
      </p:sp>
    </p:spTree>
    <p:extLst>
      <p:ext uri="{BB962C8B-B14F-4D97-AF65-F5344CB8AC3E}">
        <p14:creationId xmlns:p14="http://schemas.microsoft.com/office/powerpoint/2010/main" val="134090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B2CB-E3F0-FDC1-4FBD-716EA458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46668"/>
          </a:xfrm>
        </p:spPr>
        <p:txBody>
          <a:bodyPr/>
          <a:lstStyle/>
          <a:p>
            <a:r>
              <a:rPr lang="en-US" dirty="0"/>
              <a:t>Page 3 &amp; 4 Description: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E0AA3-D836-83E7-C460-27310A766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0983"/>
            <a:ext cx="9601196" cy="3454885"/>
          </a:xfrm>
        </p:spPr>
        <p:txBody>
          <a:bodyPr>
            <a:normAutofit/>
          </a:bodyPr>
          <a:lstStyle/>
          <a:p>
            <a:r>
              <a:rPr lang="en-US" sz="1600" dirty="0"/>
              <a:t>After clicking the next button in the first option then seven of the attributes are entered which are sent to the server.</a:t>
            </a:r>
          </a:p>
          <a:p>
            <a:r>
              <a:rPr lang="en-US" sz="1600" dirty="0"/>
              <a:t>After clicking the net button in the second option the seven attributes of the registered device are entered and sent to server.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6D0ED-1B25-95FC-122E-4B1687E2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68" y="3631478"/>
            <a:ext cx="4620646" cy="38374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7AE03E-7B17-6A63-9655-F0E7907ED2CE}"/>
              </a:ext>
            </a:extLst>
          </p:cNvPr>
          <p:cNvCxnSpPr>
            <a:cxnSpLocks/>
          </p:cNvCxnSpPr>
          <p:nvPr/>
        </p:nvCxnSpPr>
        <p:spPr>
          <a:xfrm>
            <a:off x="6313714" y="5669280"/>
            <a:ext cx="13149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3AADC3D-0615-A4AE-CF90-62865BF30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8" y="3631478"/>
            <a:ext cx="4284617" cy="3559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4EC3E3-526E-12AD-71EE-78F70B111FEB}"/>
                  </a:ext>
                </a:extLst>
              </p14:cNvPr>
              <p14:cNvContentPartPr/>
              <p14:nvPr/>
            </p14:nvContentPartPr>
            <p14:xfrm>
              <a:off x="1358331" y="2367326"/>
              <a:ext cx="364320" cy="3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4EC3E3-526E-12AD-71EE-78F70B111F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4331" y="2259686"/>
                <a:ext cx="4719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2DCA7F-39B9-E8ED-D669-3703054264B5}"/>
                  </a:ext>
                </a:extLst>
              </p14:cNvPr>
              <p14:cNvContentPartPr/>
              <p14:nvPr/>
            </p14:nvContentPartPr>
            <p14:xfrm>
              <a:off x="1445451" y="1219286"/>
              <a:ext cx="943200" cy="114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2DCA7F-39B9-E8ED-D669-3703054264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1811" y="1111286"/>
                <a:ext cx="1050840" cy="13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63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8C29-DFA1-113F-2315-5F2B822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5 ,6 &amp; 7 Description: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BDEC-5619-F379-7228-734C354F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It lets us select the type of client request.</a:t>
            </a:r>
          </a:p>
          <a:p>
            <a:r>
              <a:rPr lang="en-US" sz="1600" dirty="0"/>
              <a:t>And then by single client request option we can send the details as the single client to the server.</a:t>
            </a:r>
          </a:p>
          <a:p>
            <a:r>
              <a:rPr lang="en-US" sz="1600" dirty="0"/>
              <a:t>And by multiple client options we can send the data multiple times to the server.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EA85D-8C4C-2C73-F25B-0F8485A5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3903470"/>
            <a:ext cx="4023361" cy="2910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26C8E-ED61-58E1-147B-FC7F4982A7E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53989" y="5358943"/>
            <a:ext cx="435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CAF7094-345C-BEE6-3E86-A503F3C9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8" y="3820361"/>
            <a:ext cx="3927566" cy="29109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865B98-1758-6D8D-79C0-B1217AE9C17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516984" y="5275833"/>
            <a:ext cx="3831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82C2118-7F05-53A5-7CB3-9C8E0FB48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1" y="3852779"/>
            <a:ext cx="3260846" cy="29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E3CD-E9AF-BDCA-E3AB-3A25DCD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96686"/>
            <a:ext cx="9601196" cy="661851"/>
          </a:xfrm>
        </p:spPr>
        <p:txBody>
          <a:bodyPr>
            <a:normAutofit fontScale="90000"/>
          </a:bodyPr>
          <a:lstStyle/>
          <a:p>
            <a:r>
              <a:rPr lang="en-US" dirty="0"/>
              <a:t>Page 8 Description: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98FD-BF6A-CAA2-E79D-BC61190E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358537"/>
            <a:ext cx="9601196" cy="4517331"/>
          </a:xfrm>
        </p:spPr>
        <p:txBody>
          <a:bodyPr>
            <a:normAutofit/>
          </a:bodyPr>
          <a:lstStyle/>
          <a:p>
            <a:r>
              <a:rPr lang="en-US" sz="1700" dirty="0"/>
              <a:t>The sever window receives the data of the attributes of the registered person, attributes from the registered device, attributes from the single client request, and multiple client requests.</a:t>
            </a:r>
          </a:p>
          <a:p>
            <a:r>
              <a:rPr lang="en-IN" sz="1700" dirty="0"/>
              <a:t>The attribute pages were the </a:t>
            </a:r>
            <a:r>
              <a:rPr lang="en-US" sz="1700" b="1" i="1" dirty="0">
                <a:solidFill>
                  <a:srgbClr val="323133"/>
                </a:solidFill>
                <a:effectLst/>
                <a:latin typeface="+mj-lt"/>
              </a:rPr>
              <a:t>Perception, or the IoT Device Layer</a:t>
            </a:r>
            <a:r>
              <a:rPr lang="en-US" sz="1700" b="0" i="0" dirty="0">
                <a:solidFill>
                  <a:srgbClr val="323133"/>
                </a:solidFill>
                <a:effectLst/>
                <a:latin typeface="+mj-lt"/>
              </a:rPr>
              <a:t> – the client layer that collects data.</a:t>
            </a:r>
          </a:p>
          <a:p>
            <a:r>
              <a:rPr lang="en-US" sz="1700" dirty="0">
                <a:solidFill>
                  <a:srgbClr val="323133"/>
                </a:solidFill>
                <a:latin typeface="+mj-lt"/>
              </a:rPr>
              <a:t>The login page and the options page where three options were there registered ID, registered device, and access request type act as </a:t>
            </a:r>
            <a:r>
              <a:rPr lang="en-US" sz="1700" b="1" i="1" dirty="0">
                <a:solidFill>
                  <a:srgbClr val="323133"/>
                </a:solidFill>
                <a:effectLst/>
                <a:latin typeface="+mj-lt"/>
              </a:rPr>
              <a:t>Application, or the Platform Layer</a:t>
            </a:r>
            <a:r>
              <a:rPr lang="en-US" sz="1700" b="0" i="0" dirty="0">
                <a:solidFill>
                  <a:srgbClr val="323133"/>
                </a:solidFill>
                <a:effectLst/>
                <a:latin typeface="+mj-lt"/>
              </a:rPr>
              <a:t> – the final application that connects the operator, and the client;</a:t>
            </a:r>
          </a:p>
          <a:p>
            <a:r>
              <a:rPr lang="en-US" sz="1700" b="0" i="0" dirty="0">
                <a:solidFill>
                  <a:srgbClr val="323133"/>
                </a:solidFill>
                <a:effectLst/>
                <a:latin typeface="+mj-lt"/>
              </a:rPr>
              <a:t>The server page which acts as </a:t>
            </a:r>
            <a:r>
              <a:rPr lang="en-US" sz="1700" b="1" i="1" dirty="0">
                <a:solidFill>
                  <a:srgbClr val="323133"/>
                </a:solidFill>
                <a:effectLst/>
              </a:rPr>
              <a:t>Network, or the IoT Gateway Layer</a:t>
            </a:r>
            <a:r>
              <a:rPr lang="en-US" sz="1700" b="0" i="0" dirty="0">
                <a:solidFill>
                  <a:srgbClr val="323133"/>
                </a:solidFill>
                <a:effectLst/>
              </a:rPr>
              <a:t> – the server-side operators who connect devices to smart objects, servers, and network devices.</a:t>
            </a:r>
          </a:p>
          <a:p>
            <a:endParaRPr lang="en-US" b="0" i="0" dirty="0">
              <a:solidFill>
                <a:srgbClr val="323133"/>
              </a:solidFill>
              <a:effectLst/>
              <a:latin typeface="+mj-lt"/>
            </a:endParaRPr>
          </a:p>
          <a:p>
            <a:endParaRPr lang="en-US" b="0" i="0" dirty="0">
              <a:solidFill>
                <a:srgbClr val="323133"/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BB77-87FA-A5BE-47E9-2810B6B9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3" y="3892731"/>
            <a:ext cx="4458788" cy="28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8F1C-49B2-AC98-B96A-D4568476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974F-99B7-B012-2985-AF55219C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I have designed a User Interface for IoT systems using the IDE Visual Studio 2022.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6EE61F-F1B2-8061-B68F-0F029167B76E}"/>
                  </a:ext>
                </a:extLst>
              </p14:cNvPr>
              <p14:cNvContentPartPr/>
              <p14:nvPr/>
            </p14:nvContentPartPr>
            <p14:xfrm>
              <a:off x="6661851" y="370078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6EE61F-F1B2-8061-B68F-0F029167B7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8211" y="35931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2C189C-FB93-D1D8-8CC7-019E2C4DB7E1}"/>
                  </a:ext>
                </a:extLst>
              </p14:cNvPr>
              <p14:cNvContentPartPr/>
              <p14:nvPr/>
            </p14:nvContentPartPr>
            <p14:xfrm>
              <a:off x="6626931" y="370078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2C189C-FB93-D1D8-8CC7-019E2C4DB7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3291" y="35931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23D0E0-A5AA-D136-1AF5-F7015F36D814}"/>
                  </a:ext>
                </a:extLst>
              </p14:cNvPr>
              <p14:cNvContentPartPr/>
              <p14:nvPr/>
            </p14:nvContentPartPr>
            <p14:xfrm>
              <a:off x="3126291" y="3117583"/>
              <a:ext cx="591480" cy="60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23D0E0-A5AA-D136-1AF5-F7015F36D8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2291" y="3009583"/>
                <a:ext cx="69912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61F0DB-7519-71D0-903F-189F2EA55847}"/>
                  </a:ext>
                </a:extLst>
              </p14:cNvPr>
              <p14:cNvContentPartPr/>
              <p14:nvPr/>
            </p14:nvContentPartPr>
            <p14:xfrm>
              <a:off x="3727131" y="372706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61F0DB-7519-71D0-903F-189F2EA558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491" y="361942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FAF722-CE5C-AB4A-A0BB-441C29F1C24A}"/>
                  </a:ext>
                </a:extLst>
              </p14:cNvPr>
              <p14:cNvContentPartPr/>
              <p14:nvPr/>
            </p14:nvContentPartPr>
            <p14:xfrm>
              <a:off x="3727131" y="372706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FAF722-CE5C-AB4A-A0BB-441C29F1C2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491" y="361942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68B2EB-6468-C34A-FE0D-02018177E5D5}"/>
                  </a:ext>
                </a:extLst>
              </p14:cNvPr>
              <p14:cNvContentPartPr/>
              <p14:nvPr/>
            </p14:nvContentPartPr>
            <p14:xfrm>
              <a:off x="3727131" y="372706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68B2EB-6468-C34A-FE0D-02018177E5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491" y="361942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C4C493-E7E2-F916-7CD5-ECDE286A90CB}"/>
                  </a:ext>
                </a:extLst>
              </p14:cNvPr>
              <p14:cNvContentPartPr/>
              <p14:nvPr/>
            </p14:nvContentPartPr>
            <p14:xfrm>
              <a:off x="3727131" y="372706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C4C493-E7E2-F916-7CD5-ECDE286A90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491" y="361942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AED42E-CE46-863D-3B92-791416243AB2}"/>
                  </a:ext>
                </a:extLst>
              </p14:cNvPr>
              <p14:cNvContentPartPr/>
              <p14:nvPr/>
            </p14:nvContentPartPr>
            <p14:xfrm>
              <a:off x="6539811" y="3622663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AED42E-CE46-863D-3B92-791416243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6171" y="35146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CC3F4E-6544-6886-3200-BF42771E5891}"/>
                  </a:ext>
                </a:extLst>
              </p14:cNvPr>
              <p14:cNvContentPartPr/>
              <p14:nvPr/>
            </p14:nvContentPartPr>
            <p14:xfrm>
              <a:off x="6539811" y="362266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CC3F4E-6544-6886-3200-BF42771E58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6171" y="35146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94BD34-D00E-A5C5-597E-32380C1A42BC}"/>
                  </a:ext>
                </a:extLst>
              </p14:cNvPr>
              <p14:cNvContentPartPr/>
              <p14:nvPr/>
            </p14:nvContentPartPr>
            <p14:xfrm>
              <a:off x="6539811" y="3622663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94BD34-D00E-A5C5-597E-32380C1A42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6171" y="35146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B13478-A6F7-C96F-8BBF-6164005E1A77}"/>
                  </a:ext>
                </a:extLst>
              </p14:cNvPr>
              <p14:cNvContentPartPr/>
              <p14:nvPr/>
            </p14:nvContentPartPr>
            <p14:xfrm>
              <a:off x="6528651" y="3616903"/>
              <a:ext cx="15480" cy="14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B13478-A6F7-C96F-8BBF-6164005E1A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5011" y="3508903"/>
                <a:ext cx="1231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09215A-F6A9-ECA5-3E0E-B363DE7A9975}"/>
                  </a:ext>
                </a:extLst>
              </p14:cNvPr>
              <p14:cNvContentPartPr/>
              <p14:nvPr/>
            </p14:nvContentPartPr>
            <p14:xfrm>
              <a:off x="6522531" y="3605383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09215A-F6A9-ECA5-3E0E-B363DE7A99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8891" y="34973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903D40-E026-0795-558D-8600240041A9}"/>
                  </a:ext>
                </a:extLst>
              </p14:cNvPr>
              <p14:cNvContentPartPr/>
              <p14:nvPr/>
            </p14:nvContentPartPr>
            <p14:xfrm>
              <a:off x="6522531" y="360538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903D40-E026-0795-558D-8600240041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8891" y="34973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352A4D-4099-66A8-D4BB-3E6BA20F69B0}"/>
                  </a:ext>
                </a:extLst>
              </p14:cNvPr>
              <p14:cNvContentPartPr/>
              <p14:nvPr/>
            </p14:nvContentPartPr>
            <p14:xfrm>
              <a:off x="1811211" y="3369943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352A4D-4099-66A8-D4BB-3E6BA20F6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7571" y="32623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8591BC-6EA4-56F6-2D59-97321E151783}"/>
                  </a:ext>
                </a:extLst>
              </p14:cNvPr>
              <p14:cNvContentPartPr/>
              <p14:nvPr/>
            </p14:nvContentPartPr>
            <p14:xfrm>
              <a:off x="1811211" y="3369943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8591BC-6EA4-56F6-2D59-97321E151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7571" y="32623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EADCBB-40D9-1433-AA28-9B585D52E26D}"/>
                  </a:ext>
                </a:extLst>
              </p14:cNvPr>
              <p14:cNvContentPartPr/>
              <p14:nvPr/>
            </p14:nvContentPartPr>
            <p14:xfrm>
              <a:off x="5103051" y="3535543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EADCBB-40D9-1433-AA28-9B585D52E2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9411" y="34275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C9FE11E-F101-1AF8-EC05-F182CBD639C6}"/>
                  </a:ext>
                </a:extLst>
              </p14:cNvPr>
              <p14:cNvContentPartPr/>
              <p14:nvPr/>
            </p14:nvContentPartPr>
            <p14:xfrm>
              <a:off x="5103051" y="3535543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C9FE11E-F101-1AF8-EC05-F182CBD639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9411" y="34275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08BCA5-844E-74CA-04E1-03FB1CFE6F54}"/>
                  </a:ext>
                </a:extLst>
              </p14:cNvPr>
              <p14:cNvContentPartPr/>
              <p14:nvPr/>
            </p14:nvContentPartPr>
            <p14:xfrm>
              <a:off x="1906971" y="3326383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08BCA5-844E-74CA-04E1-03FB1CFE6F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331" y="32187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825E31-3E4B-1990-AB29-CF46D7E528BE}"/>
                  </a:ext>
                </a:extLst>
              </p14:cNvPr>
              <p14:cNvContentPartPr/>
              <p14:nvPr/>
            </p14:nvContentPartPr>
            <p14:xfrm>
              <a:off x="1906971" y="3326383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825E31-3E4B-1990-AB29-CF46D7E528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331" y="32187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B105C1-B345-88CF-2B89-87E39A38D722}"/>
                  </a:ext>
                </a:extLst>
              </p14:cNvPr>
              <p14:cNvContentPartPr/>
              <p14:nvPr/>
            </p14:nvContentPartPr>
            <p14:xfrm>
              <a:off x="2629851" y="2638423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B105C1-B345-88CF-2B89-87E39A38D7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211" y="25307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FB4A43-74E9-142A-32B0-D9402358DE6F}"/>
                  </a:ext>
                </a:extLst>
              </p14:cNvPr>
              <p14:cNvContentPartPr/>
              <p14:nvPr/>
            </p14:nvContentPartPr>
            <p14:xfrm>
              <a:off x="2629851" y="263842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FB4A43-74E9-142A-32B0-D9402358DE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211" y="25307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076B38-3AA8-BA0E-2ABE-475EA71A6E71}"/>
                  </a:ext>
                </a:extLst>
              </p14:cNvPr>
              <p14:cNvContentPartPr/>
              <p14:nvPr/>
            </p14:nvContentPartPr>
            <p14:xfrm>
              <a:off x="2629851" y="2638423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076B38-3AA8-BA0E-2ABE-475EA71A6E7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6211" y="25307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557705-CCA8-A002-53E8-6E4777623B29}"/>
                  </a:ext>
                </a:extLst>
              </p14:cNvPr>
              <p14:cNvContentPartPr/>
              <p14:nvPr/>
            </p14:nvContentPartPr>
            <p14:xfrm>
              <a:off x="2629851" y="2638423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557705-CCA8-A002-53E8-6E4777623B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211" y="25307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B0009DD-0149-9CFA-A4BD-C0F3A2305DAA}"/>
                  </a:ext>
                </a:extLst>
              </p14:cNvPr>
              <p14:cNvContentPartPr/>
              <p14:nvPr/>
            </p14:nvContentPartPr>
            <p14:xfrm>
              <a:off x="2629851" y="263842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B0009DD-0149-9CFA-A4BD-C0F3A2305D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211" y="25307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E5A439-71FF-FAEB-FD25-58E77E7F3528}"/>
                  </a:ext>
                </a:extLst>
              </p14:cNvPr>
              <p14:cNvContentPartPr/>
              <p14:nvPr/>
            </p14:nvContentPartPr>
            <p14:xfrm>
              <a:off x="3317811" y="418030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E5A439-71FF-FAEB-FD25-58E77E7F3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4171" y="407230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5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7F90-9030-2CC1-1207-AAAE26CE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Skills used in this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903CB-78B8-9259-1396-95B131EB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1" y="2556932"/>
            <a:ext cx="9601196" cy="3318936"/>
          </a:xfrm>
        </p:spPr>
        <p:txBody>
          <a:bodyPr/>
          <a:lstStyle/>
          <a:p>
            <a:r>
              <a:rPr lang="en-IN" dirty="0"/>
              <a:t>C#</a:t>
            </a:r>
          </a:p>
          <a:p>
            <a:r>
              <a:rPr lang="en-IN" dirty="0"/>
              <a:t>HTML</a:t>
            </a:r>
          </a:p>
          <a:p>
            <a:r>
              <a:rPr lang="en-IN" dirty="0"/>
              <a:t>CSS</a:t>
            </a:r>
          </a:p>
          <a:p>
            <a:r>
              <a:rPr lang="en-IN" dirty="0"/>
              <a:t>JavaScript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A0BD1A-EDCE-D133-CFF3-4CA14EBD06C6}"/>
              </a:ext>
            </a:extLst>
          </p:cNvPr>
          <p:cNvCxnSpPr>
            <a:cxnSpLocks/>
          </p:cNvCxnSpPr>
          <p:nvPr/>
        </p:nvCxnSpPr>
        <p:spPr>
          <a:xfrm>
            <a:off x="3614057" y="2686594"/>
            <a:ext cx="0" cy="1728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CEC0E9-C66D-8681-BD59-7EAB843CC83B}"/>
              </a:ext>
            </a:extLst>
          </p:cNvPr>
          <p:cNvCxnSpPr/>
          <p:nvPr/>
        </p:nvCxnSpPr>
        <p:spPr>
          <a:xfrm>
            <a:off x="2795451" y="2686594"/>
            <a:ext cx="818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8960FA-7B1C-5FCE-9702-8747CEEBCC3F}"/>
              </a:ext>
            </a:extLst>
          </p:cNvPr>
          <p:cNvCxnSpPr>
            <a:cxnSpLocks/>
          </p:cNvCxnSpPr>
          <p:nvPr/>
        </p:nvCxnSpPr>
        <p:spPr>
          <a:xfrm>
            <a:off x="2856411" y="4415246"/>
            <a:ext cx="757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B5AE2E-CCBA-AF27-509B-09339BCAB7A8}"/>
              </a:ext>
            </a:extLst>
          </p:cNvPr>
          <p:cNvSpPr/>
          <p:nvPr/>
        </p:nvSpPr>
        <p:spPr>
          <a:xfrm>
            <a:off x="3614057" y="3749040"/>
            <a:ext cx="41800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D5C88-EC5B-9594-0171-1A42A3E45846}"/>
              </a:ext>
            </a:extLst>
          </p:cNvPr>
          <p:cNvSpPr/>
          <p:nvPr/>
        </p:nvSpPr>
        <p:spPr>
          <a:xfrm>
            <a:off x="4110446" y="3222171"/>
            <a:ext cx="2629988" cy="1332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These are used to create the forms.</a:t>
            </a:r>
          </a:p>
        </p:txBody>
      </p:sp>
    </p:spTree>
    <p:extLst>
      <p:ext uri="{BB962C8B-B14F-4D97-AF65-F5344CB8AC3E}">
        <p14:creationId xmlns:p14="http://schemas.microsoft.com/office/powerpoint/2010/main" val="322367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9360-03DF-6F92-3585-FC8D8487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IoT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C53D-0587-40E2-97B6-29FCA9C30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60023"/>
            <a:ext cx="9601196" cy="390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200" u="sng" dirty="0">
                <a:latin typeface="+mj-lt"/>
              </a:rPr>
              <a:t>Definition to IoT</a:t>
            </a:r>
          </a:p>
          <a:p>
            <a:pPr marL="0" indent="0">
              <a:buNone/>
            </a:pPr>
            <a:endParaRPr lang="en-US" sz="2000" b="1" i="1" dirty="0">
              <a:solidFill>
                <a:srgbClr val="273239"/>
              </a:solidFill>
              <a:effectLst/>
              <a:latin typeface="urw-din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rgbClr val="273239"/>
                </a:solidFill>
                <a:latin typeface="urw-din"/>
              </a:rPr>
              <a:t>    </a:t>
            </a:r>
            <a:r>
              <a:rPr lang="en-US" sz="2000" b="1" i="1" dirty="0">
                <a:solidFill>
                  <a:srgbClr val="273239"/>
                </a:solidFill>
                <a:effectLst/>
                <a:latin typeface="urw-din"/>
              </a:rPr>
              <a:t>IoT is a network of interconnected computing devices embedded in everyday objects, enabling them to send and receive data.</a:t>
            </a:r>
          </a:p>
        </p:txBody>
      </p:sp>
    </p:spTree>
    <p:extLst>
      <p:ext uri="{BB962C8B-B14F-4D97-AF65-F5344CB8AC3E}">
        <p14:creationId xmlns:p14="http://schemas.microsoft.com/office/powerpoint/2010/main" val="54615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47A2-9421-F5D4-B6F2-20C23CC6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78971"/>
            <a:ext cx="9601196" cy="383178"/>
          </a:xfrm>
        </p:spPr>
        <p:txBody>
          <a:bodyPr>
            <a:normAutofit/>
          </a:bodyPr>
          <a:lstStyle/>
          <a:p>
            <a:r>
              <a:rPr lang="en-IN" sz="1200" dirty="0"/>
              <a:t>Continuation…..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E944-2FFF-62D5-2242-17EC1F8C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801189"/>
            <a:ext cx="9601196" cy="5199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A common IoT architecture would be made up of these 3 layers:</a:t>
            </a:r>
            <a:endParaRPr lang="en-US" sz="1800" b="0" i="0" dirty="0">
              <a:solidFill>
                <a:srgbClr val="32313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1400" b="1" i="1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Perception, or the IoT Device Layer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 – the client layer that collects data;</a:t>
            </a:r>
          </a:p>
          <a:p>
            <a:r>
              <a:rPr lang="en-US" sz="1400" b="1" i="1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Network, or the IoT Gateway Layer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 – the server-side operators who connect devices to smart objects, servers, and network devices;</a:t>
            </a:r>
          </a:p>
          <a:p>
            <a:r>
              <a:rPr lang="en-US" sz="1400" b="1" i="1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Application, or the Platform Layer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 – the final application that connects the operator, and the client;</a:t>
            </a:r>
          </a:p>
          <a:p>
            <a:pPr marL="0" indent="0">
              <a:buNone/>
            </a:pPr>
            <a:endParaRPr lang="en-US" sz="1400" b="0" i="0" dirty="0">
              <a:solidFill>
                <a:srgbClr val="323133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323133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Once this is achieved, we move on to the 4 stages of the IoT architecture layout:</a:t>
            </a:r>
          </a:p>
          <a:p>
            <a:r>
              <a:rPr lang="en-US" sz="1400" b="1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Stage 1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: Sensors and Actuators;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Stage 2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: Gateways and Data Acquisition Systems;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Stage 3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: Edge IT Data Processing;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Stage 4</a:t>
            </a:r>
            <a:r>
              <a:rPr lang="en-US" sz="1400" b="0" i="0" dirty="0">
                <a:solidFill>
                  <a:srgbClr val="323133"/>
                </a:solidFill>
                <a:effectLst/>
                <a:latin typeface="Roboto" panose="02000000000000000000" pitchFamily="2" charset="0"/>
              </a:rPr>
              <a:t>: Datacenter and Cloud;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7993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9B62-29B5-5575-B482-851F95D2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Diagram depicting the working of IoT </a:t>
            </a:r>
            <a:br>
              <a:rPr lang="en-IN" b="1" u="sng" dirty="0"/>
            </a:br>
            <a:r>
              <a:rPr lang="en-IN" b="1" u="sng" dirty="0"/>
              <a:t>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D3D5B0-7301-95F0-2F3F-18177D2A4F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5" r="1118"/>
          <a:stretch/>
        </p:blipFill>
        <p:spPr>
          <a:xfrm>
            <a:off x="7410996" y="1041400"/>
            <a:ext cx="4032067" cy="40428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BEA2E-F62B-17F2-9A0D-57F75D996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6640" y="3310464"/>
            <a:ext cx="3100250" cy="223810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9392B5-DBF1-8464-311F-360D8EC51634}"/>
              </a:ext>
            </a:extLst>
          </p:cNvPr>
          <p:cNvCxnSpPr/>
          <p:nvPr/>
        </p:nvCxnSpPr>
        <p:spPr>
          <a:xfrm>
            <a:off x="5695406" y="1262743"/>
            <a:ext cx="4528457" cy="5660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6E554-4CB3-9C10-E6A9-3BBBD686225D}"/>
              </a:ext>
            </a:extLst>
          </p:cNvPr>
          <p:cNvCxnSpPr>
            <a:cxnSpLocks/>
          </p:cNvCxnSpPr>
          <p:nvPr/>
        </p:nvCxnSpPr>
        <p:spPr>
          <a:xfrm>
            <a:off x="10223863" y="1828800"/>
            <a:ext cx="191588" cy="66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CCD1CC-E0C8-678D-61BE-ADA8C77C2595}"/>
              </a:ext>
            </a:extLst>
          </p:cNvPr>
          <p:cNvCxnSpPr/>
          <p:nvPr/>
        </p:nvCxnSpPr>
        <p:spPr>
          <a:xfrm>
            <a:off x="5695406" y="1262743"/>
            <a:ext cx="0" cy="240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6C19B5-4DA4-823A-2AB2-9FE7A8872500}"/>
              </a:ext>
            </a:extLst>
          </p:cNvPr>
          <p:cNvSpPr/>
          <p:nvPr/>
        </p:nvSpPr>
        <p:spPr>
          <a:xfrm>
            <a:off x="3596640" y="3310464"/>
            <a:ext cx="3100251" cy="2238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In this project I have created User Interface that is a part of IoT system.</a:t>
            </a:r>
          </a:p>
        </p:txBody>
      </p:sp>
    </p:spTree>
    <p:extLst>
      <p:ext uri="{BB962C8B-B14F-4D97-AF65-F5344CB8AC3E}">
        <p14:creationId xmlns:p14="http://schemas.microsoft.com/office/powerpoint/2010/main" val="138673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9BB0-BC89-4D18-BB32-7DB3FF95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018903"/>
            <a:ext cx="6241816" cy="47897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First the Login Page: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4EC0AF-D43A-8901-F37E-BE1643FEED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1475" r="-875" b="-339"/>
          <a:stretch/>
        </p:blipFill>
        <p:spPr>
          <a:xfrm>
            <a:off x="1098536" y="1192390"/>
            <a:ext cx="8193509" cy="46956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1D92C-F49C-3D01-CBCC-1DB0BA8B7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1018903"/>
            <a:ext cx="6241816" cy="55821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1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0199-4A2C-2A8B-6B4F-39B2EC8E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264228"/>
            <a:ext cx="9601196" cy="3378925"/>
          </a:xfrm>
        </p:spPr>
        <p:txBody>
          <a:bodyPr>
            <a:normAutofit/>
          </a:bodyPr>
          <a:lstStyle/>
          <a:p>
            <a:r>
              <a:rPr lang="en-IN" b="1" i="1" u="sng" dirty="0"/>
              <a:t>The Forms which are made are shown in a flowchart sequence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B97D14-CCE5-E241-08FA-23A6112046AB}"/>
              </a:ext>
            </a:extLst>
          </p:cNvPr>
          <p:cNvCxnSpPr>
            <a:cxnSpLocks/>
          </p:cNvCxnSpPr>
          <p:nvPr/>
        </p:nvCxnSpPr>
        <p:spPr>
          <a:xfrm flipV="1">
            <a:off x="1367246" y="5643153"/>
            <a:ext cx="9413965" cy="870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4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1D5EC-3935-EFE5-54D5-BDDE9BA0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4" y="69668"/>
            <a:ext cx="3312000" cy="20683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856EE1-47C8-A38C-1CE4-55E8F7C1E30A}"/>
              </a:ext>
            </a:extLst>
          </p:cNvPr>
          <p:cNvCxnSpPr>
            <a:cxnSpLocks/>
          </p:cNvCxnSpPr>
          <p:nvPr/>
        </p:nvCxnSpPr>
        <p:spPr>
          <a:xfrm>
            <a:off x="2778034" y="853440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144B75A-BBEB-EA6F-D62F-0522521F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-192455"/>
            <a:ext cx="3744000" cy="3839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B53CD-2BD3-DE2C-506C-FC74C391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4" y="2481190"/>
            <a:ext cx="3924000" cy="2201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B18707-8BAF-8F56-9655-FD50EEACEA16}"/>
              </a:ext>
            </a:extLst>
          </p:cNvPr>
          <p:cNvCxnSpPr/>
          <p:nvPr/>
        </p:nvCxnSpPr>
        <p:spPr>
          <a:xfrm>
            <a:off x="2865120" y="1219200"/>
            <a:ext cx="16197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0D10F0-CEEB-7D7F-0CB6-5F81D6591957}"/>
              </a:ext>
            </a:extLst>
          </p:cNvPr>
          <p:cNvCxnSpPr>
            <a:cxnSpLocks/>
          </p:cNvCxnSpPr>
          <p:nvPr/>
        </p:nvCxnSpPr>
        <p:spPr>
          <a:xfrm>
            <a:off x="2568291" y="1729230"/>
            <a:ext cx="0" cy="867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3069B-3369-ECCC-5815-2C3F23ADA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05" y="4556039"/>
            <a:ext cx="3852000" cy="2165521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39E76F8-06D5-96D8-10EA-9F033DF74350}"/>
              </a:ext>
            </a:extLst>
          </p:cNvPr>
          <p:cNvCxnSpPr/>
          <p:nvPr/>
        </p:nvCxnSpPr>
        <p:spPr>
          <a:xfrm rot="16200000" flipH="1">
            <a:off x="2916644" y="3545116"/>
            <a:ext cx="1020359" cy="100148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59D1BAC-9DB9-1FF4-EEA9-C4BDDE229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2" y="4263089"/>
            <a:ext cx="3060000" cy="282102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BA64A53D-B986-8F38-3AEE-68CAB74C8608}"/>
              </a:ext>
            </a:extLst>
          </p:cNvPr>
          <p:cNvSpPr/>
          <p:nvPr/>
        </p:nvSpPr>
        <p:spPr>
          <a:xfrm>
            <a:off x="2559582" y="4098111"/>
            <a:ext cx="174171" cy="252548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A4A45D-2A4E-1A72-02FE-D62CC51EC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14" y="2266250"/>
            <a:ext cx="4716000" cy="355921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415F10-5725-30B5-2543-EC842568F7AC}"/>
              </a:ext>
            </a:extLst>
          </p:cNvPr>
          <p:cNvCxnSpPr/>
          <p:nvPr/>
        </p:nvCxnSpPr>
        <p:spPr>
          <a:xfrm>
            <a:off x="8228914" y="853440"/>
            <a:ext cx="1594355" cy="1412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728312-CF18-B1E5-7197-0ACA703859D5}"/>
              </a:ext>
            </a:extLst>
          </p:cNvPr>
          <p:cNvCxnSpPr/>
          <p:nvPr/>
        </p:nvCxnSpPr>
        <p:spPr>
          <a:xfrm flipV="1">
            <a:off x="6644640" y="3892731"/>
            <a:ext cx="1692206" cy="66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40FA10-604D-2550-4BEB-4694FAA88684}"/>
              </a:ext>
            </a:extLst>
          </p:cNvPr>
          <p:cNvCxnSpPr/>
          <p:nvPr/>
        </p:nvCxnSpPr>
        <p:spPr>
          <a:xfrm flipV="1">
            <a:off x="3255894" y="6598193"/>
            <a:ext cx="5348600" cy="13644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77E615-2D7B-A067-1235-1D55C383852C}"/>
              </a:ext>
            </a:extLst>
          </p:cNvPr>
          <p:cNvCxnSpPr/>
          <p:nvPr/>
        </p:nvCxnSpPr>
        <p:spPr>
          <a:xfrm flipV="1">
            <a:off x="8608348" y="5702101"/>
            <a:ext cx="173746" cy="896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F8E1-1A8B-8AC4-4E81-869FDB3A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854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Page 2 Description: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D534BA-39C6-36EF-404A-9F03476E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presents the options of choosing:</a:t>
            </a:r>
          </a:p>
          <a:p>
            <a:r>
              <a:rPr lang="en-US" dirty="0"/>
              <a:t>To send the attribute of the person with the given user ID</a:t>
            </a:r>
          </a:p>
          <a:p>
            <a:r>
              <a:rPr lang="en-US" dirty="0"/>
              <a:t>To send the attributes of the registered device with the given ID</a:t>
            </a:r>
          </a:p>
          <a:p>
            <a:r>
              <a:rPr lang="en-US" dirty="0"/>
              <a:t>To send the attributes given to the server either as a single client request or multiple client requests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85614-F614-BE4B-5E9D-DBA735029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09" y="693160"/>
            <a:ext cx="5242613" cy="24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58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</TotalTime>
  <Words>526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Garamond</vt:lpstr>
      <vt:lpstr>Roboto</vt:lpstr>
      <vt:lpstr>urw-din</vt:lpstr>
      <vt:lpstr>Organic</vt:lpstr>
      <vt:lpstr>Mini-Project:</vt:lpstr>
      <vt:lpstr>Skills used in this Project:</vt:lpstr>
      <vt:lpstr>Introduction to IoT System</vt:lpstr>
      <vt:lpstr>Continuation…..</vt:lpstr>
      <vt:lpstr>Diagram depicting the working of IoT  system</vt:lpstr>
      <vt:lpstr>First the Login Page: </vt:lpstr>
      <vt:lpstr>The Forms which are made are shown in a flowchart sequence</vt:lpstr>
      <vt:lpstr>PowerPoint Presentation</vt:lpstr>
      <vt:lpstr>Page 2 Description:</vt:lpstr>
      <vt:lpstr>Page 3 &amp; 4 Description:</vt:lpstr>
      <vt:lpstr>Page 5 ,6 &amp; 7 Description:</vt:lpstr>
      <vt:lpstr>Page 8 Description: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Mini-Project:</dc:title>
  <dc:creator>aishikadas3@gmail.com</dc:creator>
  <cp:lastModifiedBy>aishikadas3@gmail.com</cp:lastModifiedBy>
  <cp:revision>6</cp:revision>
  <dcterms:created xsi:type="dcterms:W3CDTF">2022-09-05T09:32:44Z</dcterms:created>
  <dcterms:modified xsi:type="dcterms:W3CDTF">2022-09-06T13:59:27Z</dcterms:modified>
</cp:coreProperties>
</file>